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78" y="-18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4D0C42-25F0-46FE-A8D4-D4A96D0929EA}" type="datetimeFigureOut">
              <a:rPr lang="en-US" smtClean="0"/>
              <a:t>5/11/2020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1B4348-3439-4CEF-A8E9-C8F0D80BB120}" type="slidenum">
              <a:rPr lang="en-US" smtClean="0"/>
              <a:t>‹#›</a:t>
            </a:fld>
            <a:endParaRPr lang="en-US"/>
          </a:p>
        </p:txBody>
      </p:sp>
    </p:spTree>
    <p:extLst>
      <p:ext uri="{BB962C8B-B14F-4D97-AF65-F5344CB8AC3E}">
        <p14:creationId xmlns:p14="http://schemas.microsoft.com/office/powerpoint/2010/main" val="2658697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a:t>
            </a:r>
            <a:r>
              <a:rPr lang="en-US" baseline="0" dirty="0" smtClean="0"/>
              <a:t> source: Law.com</a:t>
            </a:r>
            <a:endParaRPr lang="en-US" dirty="0"/>
          </a:p>
        </p:txBody>
      </p:sp>
      <p:sp>
        <p:nvSpPr>
          <p:cNvPr id="4" name="Slide Number Placeholder 3"/>
          <p:cNvSpPr>
            <a:spLocks noGrp="1"/>
          </p:cNvSpPr>
          <p:nvPr>
            <p:ph type="sldNum" sz="quarter" idx="10"/>
          </p:nvPr>
        </p:nvSpPr>
        <p:spPr/>
        <p:txBody>
          <a:bodyPr/>
          <a:lstStyle/>
          <a:p>
            <a:fld id="{0E1B4348-3439-4CEF-A8E9-C8F0D80BB120}" type="slidenum">
              <a:rPr lang="en-US" smtClean="0"/>
              <a:t>2</a:t>
            </a:fld>
            <a:endParaRPr lang="en-US"/>
          </a:p>
        </p:txBody>
      </p:sp>
    </p:spTree>
    <p:extLst>
      <p:ext uri="{BB962C8B-B14F-4D97-AF65-F5344CB8AC3E}">
        <p14:creationId xmlns:p14="http://schemas.microsoft.com/office/powerpoint/2010/main" val="452676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Source: Common Law</a:t>
            </a:r>
            <a:endParaRPr lang="en-US" dirty="0"/>
          </a:p>
        </p:txBody>
      </p:sp>
      <p:sp>
        <p:nvSpPr>
          <p:cNvPr id="4" name="Slide Number Placeholder 3"/>
          <p:cNvSpPr>
            <a:spLocks noGrp="1"/>
          </p:cNvSpPr>
          <p:nvPr>
            <p:ph type="sldNum" sz="quarter" idx="10"/>
          </p:nvPr>
        </p:nvSpPr>
        <p:spPr/>
        <p:txBody>
          <a:bodyPr/>
          <a:lstStyle/>
          <a:p>
            <a:fld id="{0E1B4348-3439-4CEF-A8E9-C8F0D80BB120}" type="slidenum">
              <a:rPr lang="en-US" smtClean="0"/>
              <a:t>3</a:t>
            </a:fld>
            <a:endParaRPr lang="en-US"/>
          </a:p>
        </p:txBody>
      </p:sp>
    </p:spTree>
    <p:extLst>
      <p:ext uri="{BB962C8B-B14F-4D97-AF65-F5344CB8AC3E}">
        <p14:creationId xmlns:p14="http://schemas.microsoft.com/office/powerpoint/2010/main" val="2637997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source: </a:t>
            </a:r>
            <a:r>
              <a:rPr lang="en-US" dirty="0" err="1" smtClean="0"/>
              <a:t>Nutralingredients</a:t>
            </a:r>
            <a:r>
              <a:rPr lang="en-US" dirty="0" smtClean="0"/>
              <a:t>-USA</a:t>
            </a:r>
            <a:endParaRPr lang="en-US" dirty="0"/>
          </a:p>
        </p:txBody>
      </p:sp>
      <p:sp>
        <p:nvSpPr>
          <p:cNvPr id="4" name="Slide Number Placeholder 3"/>
          <p:cNvSpPr>
            <a:spLocks noGrp="1"/>
          </p:cNvSpPr>
          <p:nvPr>
            <p:ph type="sldNum" sz="quarter" idx="10"/>
          </p:nvPr>
        </p:nvSpPr>
        <p:spPr/>
        <p:txBody>
          <a:bodyPr/>
          <a:lstStyle/>
          <a:p>
            <a:fld id="{0E1B4348-3439-4CEF-A8E9-C8F0D80BB120}" type="slidenum">
              <a:rPr lang="en-US" smtClean="0"/>
              <a:t>4</a:t>
            </a:fld>
            <a:endParaRPr lang="en-US"/>
          </a:p>
        </p:txBody>
      </p:sp>
    </p:spTree>
    <p:extLst>
      <p:ext uri="{BB962C8B-B14F-4D97-AF65-F5344CB8AC3E}">
        <p14:creationId xmlns:p14="http://schemas.microsoft.com/office/powerpoint/2010/main" val="2130517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 Source: The Sentinel</a:t>
            </a:r>
            <a:endParaRPr lang="en-US" dirty="0"/>
          </a:p>
        </p:txBody>
      </p:sp>
      <p:sp>
        <p:nvSpPr>
          <p:cNvPr id="4" name="Slide Number Placeholder 3"/>
          <p:cNvSpPr>
            <a:spLocks noGrp="1"/>
          </p:cNvSpPr>
          <p:nvPr>
            <p:ph type="sldNum" sz="quarter" idx="10"/>
          </p:nvPr>
        </p:nvSpPr>
        <p:spPr/>
        <p:txBody>
          <a:bodyPr/>
          <a:lstStyle/>
          <a:p>
            <a:fld id="{0E1B4348-3439-4CEF-A8E9-C8F0D80BB120}" type="slidenum">
              <a:rPr lang="en-US" smtClean="0"/>
              <a:t>5</a:t>
            </a:fld>
            <a:endParaRPr lang="en-US"/>
          </a:p>
        </p:txBody>
      </p:sp>
    </p:spTree>
    <p:extLst>
      <p:ext uri="{BB962C8B-B14F-4D97-AF65-F5344CB8AC3E}">
        <p14:creationId xmlns:p14="http://schemas.microsoft.com/office/powerpoint/2010/main" val="1935193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Image</a:t>
            </a:r>
            <a:r>
              <a:rPr lang="en-US" baseline="0" dirty="0" smtClean="0"/>
              <a:t> Source: </a:t>
            </a:r>
            <a:r>
              <a:rPr lang="en-US" baseline="0" smtClean="0"/>
              <a:t>Qatar Directory</a:t>
            </a:r>
            <a:endParaRPr lang="en-US"/>
          </a:p>
        </p:txBody>
      </p:sp>
      <p:sp>
        <p:nvSpPr>
          <p:cNvPr id="4" name="Slide Number Placeholder 3"/>
          <p:cNvSpPr>
            <a:spLocks noGrp="1"/>
          </p:cNvSpPr>
          <p:nvPr>
            <p:ph type="sldNum" sz="quarter" idx="10"/>
          </p:nvPr>
        </p:nvSpPr>
        <p:spPr/>
        <p:txBody>
          <a:bodyPr/>
          <a:lstStyle/>
          <a:p>
            <a:fld id="{0E1B4348-3439-4CEF-A8E9-C8F0D80BB120}" type="slidenum">
              <a:rPr lang="en-US" smtClean="0"/>
              <a:t>6</a:t>
            </a:fld>
            <a:endParaRPr lang="en-US"/>
          </a:p>
        </p:txBody>
      </p:sp>
    </p:spTree>
    <p:extLst>
      <p:ext uri="{BB962C8B-B14F-4D97-AF65-F5344CB8AC3E}">
        <p14:creationId xmlns:p14="http://schemas.microsoft.com/office/powerpoint/2010/main" val="3494640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FF750553-9C2F-4767-A458-5A3FE0FC14C7}" type="datetimeFigureOut">
              <a:rPr lang="en-US" smtClean="0"/>
              <a:t>5/11/2020</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D4354962-E802-42A5-8ACB-96DAEAB08370}"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750553-9C2F-4767-A458-5A3FE0FC14C7}" type="datetimeFigureOut">
              <a:rPr lang="en-US" smtClean="0"/>
              <a:t>5/11/2020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354962-E802-42A5-8ACB-96DAEAB0837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750553-9C2F-4767-A458-5A3FE0FC14C7}" type="datetimeFigureOut">
              <a:rPr lang="en-US" smtClean="0"/>
              <a:t>5/11/2020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354962-E802-42A5-8ACB-96DAEAB0837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FF750553-9C2F-4767-A458-5A3FE0FC14C7}" type="datetimeFigureOut">
              <a:rPr lang="en-US" smtClean="0"/>
              <a:t>5/11/2020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354962-E802-42A5-8ACB-96DAEAB08370}"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F750553-9C2F-4767-A458-5A3FE0FC14C7}" type="datetimeFigureOut">
              <a:rPr lang="en-US" smtClean="0"/>
              <a:t>5/11/2020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354962-E802-42A5-8ACB-96DAEAB0837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750553-9C2F-4767-A458-5A3FE0FC14C7}" type="datetimeFigureOut">
              <a:rPr lang="en-US" smtClean="0"/>
              <a:t>5/11/2020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354962-E802-42A5-8ACB-96DAEAB0837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750553-9C2F-4767-A458-5A3FE0FC14C7}" type="datetimeFigureOut">
              <a:rPr lang="en-US" smtClean="0"/>
              <a:t>5/11/2020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354962-E802-42A5-8ACB-96DAEAB0837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FF750553-9C2F-4767-A458-5A3FE0FC14C7}" type="datetimeFigureOut">
              <a:rPr lang="en-US" smtClean="0"/>
              <a:t>5/11/2020</a:t>
            </a:fld>
            <a:endParaRPr lang="en-US"/>
          </a:p>
        </p:txBody>
      </p:sp>
      <p:sp>
        <p:nvSpPr>
          <p:cNvPr id="7" name="Slide Number Placeholder 6"/>
          <p:cNvSpPr>
            <a:spLocks noGrp="1"/>
          </p:cNvSpPr>
          <p:nvPr>
            <p:ph type="sldNum" sz="quarter" idx="12"/>
          </p:nvPr>
        </p:nvSpPr>
        <p:spPr/>
        <p:txBody>
          <a:bodyPr/>
          <a:lstStyle/>
          <a:p>
            <a:fld id="{D4354962-E802-42A5-8ACB-96DAEAB08370}"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750553-9C2F-4767-A458-5A3FE0FC14C7}" type="datetimeFigureOut">
              <a:rPr lang="en-US" smtClean="0"/>
              <a:t>5/11/2020</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D4354962-E802-42A5-8ACB-96DAEAB0837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750553-9C2F-4767-A458-5A3FE0FC14C7}" type="datetimeFigureOut">
              <a:rPr lang="en-US" smtClean="0"/>
              <a:t>5/11/2020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354962-E802-42A5-8ACB-96DAEAB0837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750553-9C2F-4767-A458-5A3FE0FC14C7}" type="datetimeFigureOut">
              <a:rPr lang="en-US" smtClean="0"/>
              <a:t>5/11/2020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354962-E802-42A5-8ACB-96DAEAB0837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FF750553-9C2F-4767-A458-5A3FE0FC14C7}" type="datetimeFigureOut">
              <a:rPr lang="en-US" smtClean="0"/>
              <a:t>5/11/2020</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D4354962-E802-42A5-8ACB-96DAEAB0837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scc-csc.lexum.com/scc-csc/scc-csc/en/item/1557/index.do" TargetMode="External"/><Relationship Id="rId2" Type="http://schemas.openxmlformats.org/officeDocument/2006/relationships/hyperlink" Target="https://scc-csc.lexum.com/scc-csc/scc-csc/en/item/5346/index.do"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Landmark Case</a:t>
            </a:r>
            <a:endParaRPr lang="en-US" dirty="0"/>
          </a:p>
        </p:txBody>
      </p:sp>
      <p:sp>
        <p:nvSpPr>
          <p:cNvPr id="3" name="Subtitle 2"/>
          <p:cNvSpPr>
            <a:spLocks noGrp="1"/>
          </p:cNvSpPr>
          <p:nvPr>
            <p:ph type="subTitle" idx="1"/>
          </p:nvPr>
        </p:nvSpPr>
        <p:spPr/>
        <p:txBody>
          <a:bodyPr/>
          <a:lstStyle/>
          <a:p>
            <a:r>
              <a:rPr lang="en-US" dirty="0" smtClean="0"/>
              <a:t>Student’s Name</a:t>
            </a:r>
          </a:p>
          <a:p>
            <a:r>
              <a:rPr lang="en-US" dirty="0" smtClean="0"/>
              <a:t>Institutional Affiliation</a:t>
            </a:r>
            <a:endParaRPr lang="en-US" dirty="0"/>
          </a:p>
        </p:txBody>
      </p:sp>
    </p:spTree>
    <p:extLst>
      <p:ext uri="{BB962C8B-B14F-4D97-AF65-F5344CB8AC3E}">
        <p14:creationId xmlns:p14="http://schemas.microsoft.com/office/powerpoint/2010/main" val="3116165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Precedent</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Precedent regulations in Common Law, stipulated  stipulates that judges are obligated to take into account earlier decisions that earlier judges made so long as they are within the same court system. </a:t>
            </a:r>
          </a:p>
          <a:p>
            <a:r>
              <a:rPr lang="en-US" dirty="0" smtClean="0"/>
              <a:t>In this regard, precedent is applied by ensuring that judges’ decisions are incorporated in the Common Law.</a:t>
            </a:r>
          </a:p>
          <a:p>
            <a:r>
              <a:rPr lang="en-US" dirty="0" smtClean="0"/>
              <a:t>The law is applicable unless it is overridden or appealed. </a:t>
            </a:r>
          </a:p>
          <a:p>
            <a:r>
              <a:rPr lang="en-US" dirty="0" smtClean="0"/>
              <a:t>Legal research skills are essential in deciding cases in a bid to determine how initial decisions help support particular judicial outcomes.</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762000"/>
            <a:ext cx="4248150"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48808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of Landmark Decisions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Wallace v. United Grains Ltd </a:t>
            </a:r>
            <a:r>
              <a:rPr lang="en-US" dirty="0"/>
              <a:t>r</a:t>
            </a:r>
            <a:r>
              <a:rPr lang="en-US" dirty="0" smtClean="0"/>
              <a:t>elated to the employment law.</a:t>
            </a:r>
          </a:p>
          <a:p>
            <a:r>
              <a:rPr lang="en-US" dirty="0" smtClean="0"/>
              <a:t>In this regard, Wallace (top salesperson) within the company sued the organization for dismissing him without explanation. </a:t>
            </a:r>
          </a:p>
          <a:p>
            <a:r>
              <a:rPr lang="en-US" dirty="0" smtClean="0"/>
              <a:t>The Supreme court determined that there was insufficient evidence to show that the claimant experienced mental distress. </a:t>
            </a:r>
            <a:endParaRPr lang="en-US" dirty="0"/>
          </a:p>
          <a:p>
            <a:r>
              <a:rPr lang="en-US" dirty="0" smtClean="0"/>
              <a:t>Thus, there was no independent actionable offense based on bad faith discharge.</a:t>
            </a:r>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4600" y="914400"/>
            <a:ext cx="184785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5951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de-DE" dirty="0" smtClean="0"/>
              <a:t>Murdoch v. Murdoch</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case entailed Irene Murdoch suing his husband for implied trust with regards to her years of service within the ranch (Murdoch v Murdoch, 1973).</a:t>
            </a:r>
          </a:p>
          <a:p>
            <a:r>
              <a:rPr lang="en-US" dirty="0" smtClean="0"/>
              <a:t>The court dismissed the wife’s claims based on the criteria that magnitude of labor that she offered was normal for the wife of a rancher. </a:t>
            </a:r>
          </a:p>
          <a:p>
            <a:r>
              <a:rPr lang="en-US" dirty="0" smtClean="0"/>
              <a:t>Thus, judge </a:t>
            </a:r>
            <a:r>
              <a:rPr lang="en-US" dirty="0" err="1" smtClean="0"/>
              <a:t>Martland</a:t>
            </a:r>
            <a:r>
              <a:rPr lang="en-US" dirty="0" smtClean="0"/>
              <a:t> argued that the wife had not made any financial contribution or had intentions to create trust.</a:t>
            </a:r>
          </a:p>
          <a:p>
            <a:r>
              <a:rPr lang="en-US" dirty="0" smtClean="0"/>
              <a:t>As a result, there was no resultant issue of trust based on a similar case in England. </a:t>
            </a:r>
            <a:endParaRPr lang="en-US" dirty="0"/>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9400" y="914400"/>
            <a:ext cx="1590675" cy="146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5364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Influence on Decision</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The Wallace v. United Grains Ltd case was determined based on the Farber v. Royal Trust Co. [1997] that considers dismissal in case an employer terminates an employee without a cause.</a:t>
            </a:r>
          </a:p>
          <a:p>
            <a:r>
              <a:rPr lang="en-US" dirty="0" smtClean="0"/>
              <a:t>Thus, an employer is required to issue an employee reasonable notice and make the necessary compensations. </a:t>
            </a:r>
          </a:p>
          <a:p>
            <a:r>
              <a:rPr lang="en-US" dirty="0" smtClean="0"/>
              <a:t>The court applied the principles contained in the </a:t>
            </a:r>
            <a:r>
              <a:rPr lang="en-US" dirty="0" err="1" smtClean="0"/>
              <a:t>Bardai</a:t>
            </a:r>
            <a:r>
              <a:rPr lang="en-US" dirty="0" smtClean="0"/>
              <a:t> v. Globe 7 Mail Ltd (1960) ruling that stipulates that there is not catalogue in place that define reasonable notice in certain types of cases. </a:t>
            </a:r>
          </a:p>
          <a:p>
            <a:r>
              <a:rPr lang="en-US" dirty="0" smtClean="0"/>
              <a:t>It also adopted the foregoing list of factors within the </a:t>
            </a:r>
            <a:r>
              <a:rPr lang="en-US" dirty="0" err="1" smtClean="0"/>
              <a:t>Machtinger</a:t>
            </a:r>
            <a:r>
              <a:rPr lang="en-US" dirty="0" smtClean="0"/>
              <a:t> v HOJ Industries [1992] to determine Wallace’s possibilities of re-employment but with consideration of Gillespie v. </a:t>
            </a:r>
            <a:r>
              <a:rPr lang="en-US" dirty="0" err="1" smtClean="0"/>
              <a:t>Bukley</a:t>
            </a:r>
            <a:r>
              <a:rPr lang="en-US" dirty="0" smtClean="0"/>
              <a:t> Valley Forest Industries Ltd. that contained additional factors (Wallace V Wallace, 1997).</a:t>
            </a:r>
            <a:endParaRPr lang="en-US" dirty="0"/>
          </a:p>
        </p:txBody>
      </p:sp>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4876800"/>
            <a:ext cx="3124200"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3845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case of Murdoch v Murdoch on the Gissing v Gissing ruling.</a:t>
            </a:r>
          </a:p>
          <a:p>
            <a:r>
              <a:rPr lang="en-US" dirty="0" smtClean="0"/>
              <a:t>In the Gissing v Gissing case, the court determined that the claimant had no beneficial interest with regards to the property in question.</a:t>
            </a:r>
          </a:p>
          <a:p>
            <a:r>
              <a:rPr lang="en-US" dirty="0" smtClean="0"/>
              <a:t>Thus, there was lack of evidence aligning with common intention to assess whether the two should share the house.</a:t>
            </a:r>
          </a:p>
          <a:p>
            <a:r>
              <a:rPr lang="en-US" dirty="0" smtClean="0"/>
              <a:t>Therefore, the court determined from the ruling that it did not have to find intent to establish the claim of trust.</a:t>
            </a:r>
          </a:p>
          <a:p>
            <a:r>
              <a:rPr lang="en-US" dirty="0" smtClean="0"/>
              <a:t>Therefore, constructive trust based on equity could not be established. </a:t>
            </a: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838200"/>
            <a:ext cx="440055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81884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pPr marL="0" indent="0">
              <a:buNone/>
            </a:pPr>
            <a:r>
              <a:rPr lang="en-US" dirty="0" smtClean="0"/>
              <a:t>Murdoch v Murdoch. </a:t>
            </a:r>
            <a:r>
              <a:rPr lang="en-US" dirty="0"/>
              <a:t>[1975] 1 SCR </a:t>
            </a:r>
            <a:r>
              <a:rPr lang="en-US" dirty="0" smtClean="0"/>
              <a:t>423. Retrieved from </a:t>
            </a:r>
            <a:r>
              <a:rPr lang="en-US" dirty="0" smtClean="0">
                <a:hlinkClick r:id="rId2"/>
              </a:rPr>
              <a:t>https://scc-csc.lexum.com/scc-csc/scc-csc/en/item/5346/index.do</a:t>
            </a:r>
            <a:endParaRPr lang="en-US" dirty="0" smtClean="0"/>
          </a:p>
          <a:p>
            <a:pPr marL="0" indent="0">
              <a:buNone/>
            </a:pPr>
            <a:r>
              <a:rPr lang="en-US" dirty="0" smtClean="0"/>
              <a:t>Wallace v. United Grain Growers Ltd. </a:t>
            </a:r>
            <a:r>
              <a:rPr lang="en-US" dirty="0"/>
              <a:t>[1997] 3 SCR </a:t>
            </a:r>
            <a:r>
              <a:rPr lang="en-US" dirty="0" smtClean="0"/>
              <a:t>701. Retrieved from</a:t>
            </a:r>
          </a:p>
          <a:p>
            <a:pPr marL="0" indent="0">
              <a:buNone/>
            </a:pPr>
            <a:r>
              <a:rPr lang="en-US" dirty="0" smtClean="0">
                <a:hlinkClick r:id="rId3"/>
              </a:rPr>
              <a:t>https://scc-csc.lexum.com/scc-csc/scc-csc/en/item/1557/index.do</a:t>
            </a:r>
            <a:endParaRPr lang="en-US" dirty="0"/>
          </a:p>
        </p:txBody>
      </p:sp>
    </p:spTree>
    <p:extLst>
      <p:ext uri="{BB962C8B-B14F-4D97-AF65-F5344CB8AC3E}">
        <p14:creationId xmlns:p14="http://schemas.microsoft.com/office/powerpoint/2010/main" val="2556959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74</TotalTime>
  <Words>562</Words>
  <Application>Microsoft Office PowerPoint</Application>
  <PresentationFormat>On-screen Show (4:3)</PresentationFormat>
  <Paragraphs>43</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Austin</vt:lpstr>
      <vt:lpstr>Landmark Case</vt:lpstr>
      <vt:lpstr>Precedent</vt:lpstr>
      <vt:lpstr>Examples of Landmark Decisions</vt:lpstr>
      <vt:lpstr>Murdoch v. Murdoch</vt:lpstr>
      <vt:lpstr>Influence on Decision</vt:lpstr>
      <vt:lpstr>Cont.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Landmark Case</dc:title>
  <dc:creator>Windows User</dc:creator>
  <cp:lastModifiedBy>Windows User</cp:lastModifiedBy>
  <cp:revision>8</cp:revision>
  <dcterms:created xsi:type="dcterms:W3CDTF">2020-05-11T16:33:15Z</dcterms:created>
  <dcterms:modified xsi:type="dcterms:W3CDTF">2020-05-11T17:47:48Z</dcterms:modified>
</cp:coreProperties>
</file>